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79" r:id="rId2"/>
    <p:sldId id="287" r:id="rId3"/>
    <p:sldId id="288" r:id="rId4"/>
    <p:sldId id="290" r:id="rId5"/>
    <p:sldId id="291" r:id="rId6"/>
    <p:sldId id="292" r:id="rId7"/>
    <p:sldId id="289" r:id="rId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80" autoAdjust="0"/>
  </p:normalViewPr>
  <p:slideViewPr>
    <p:cSldViewPr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9/26/2022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9/26/2022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62" name="Rectangle 61"/>
          <p:cNvSpPr/>
          <p:nvPr/>
        </p:nvSpPr>
        <p:spPr bwMode="hidden">
          <a:xfrm>
            <a:off x="0" y="1905001"/>
            <a:ext cx="12188825" cy="21482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90000"/>
              </a:lnSpc>
            </a:pPr>
            <a:endParaRPr sz="3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883" y="1905002"/>
            <a:ext cx="975106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883" y="4140200"/>
            <a:ext cx="975106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 descr="&#10;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507868" y="482600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3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482599"/>
            <a:ext cx="1843982" cy="5791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2" y="482599"/>
            <a:ext cx="9040045" cy="5791201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0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9/26/2022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0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3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507869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3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2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2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/>
              <a:pPr/>
              <a:t>9/26/2022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2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tx2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ousing.gov.tt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Weekly highlights </a:t>
            </a:r>
          </a:p>
        </p:txBody>
      </p:sp>
      <p:pic>
        <p:nvPicPr>
          <p:cNvPr id="6" name="Sea Du Mer - Giovanni - Steel Pan - Copyright Free Music">
            <a:hlinkClick r:id="" action="ppaction://media"/>
            <a:extLst>
              <a:ext uri="{FF2B5EF4-FFF2-40B4-BE49-F238E27FC236}">
                <a16:creationId xmlns:a16="http://schemas.microsoft.com/office/drawing/2014/main" id="{6B5B6920-2F78-4D6A-BB30-A109C4E97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9469" y="616530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3428999"/>
            <a:ext cx="3024336" cy="32051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05980" y="147297"/>
            <a:ext cx="7128793" cy="1409495"/>
            <a:chOff x="2205980" y="147297"/>
            <a:chExt cx="7128793" cy="14094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2D694D-6312-4A69-9F47-1E9BEDE66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0" contrast="-40000"/>
                      </a14:imgEffect>
                    </a14:imgLayer>
                  </a14:imgProps>
                </a:ext>
              </a:extLst>
            </a:blip>
            <a:srcRect l="19245"/>
            <a:stretch/>
          </p:blipFill>
          <p:spPr>
            <a:xfrm>
              <a:off x="3718149" y="386960"/>
              <a:ext cx="5616624" cy="11391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2D694D-6312-4A69-9F47-1E9BEDE66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r="81591"/>
            <a:stretch/>
          </p:blipFill>
          <p:spPr>
            <a:xfrm>
              <a:off x="2205980" y="147297"/>
              <a:ext cx="1584176" cy="1409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87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0B0B8-7991-436A-90BF-A86380AE9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" b="2109"/>
          <a:stretch/>
        </p:blipFill>
        <p:spPr>
          <a:xfrm>
            <a:off x="1983151" y="141157"/>
            <a:ext cx="8581344" cy="454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DC9B8-12B3-4711-9DF5-9D63A247880B}"/>
              </a:ext>
            </a:extLst>
          </p:cNvPr>
          <p:cNvSpPr txBox="1"/>
          <p:nvPr/>
        </p:nvSpPr>
        <p:spPr>
          <a:xfrm>
            <a:off x="1557908" y="5013176"/>
            <a:ext cx="10081120" cy="156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>
                <a:latin typeface="Bahnschrift SemiBold" panose="020B0502040204020203" pitchFamily="34" charset="0"/>
              </a:rPr>
              <a:t>On September 6, 2022, the  Ministry of Housing and Urban Development, through  its  agency, the  </a:t>
            </a:r>
            <a:r>
              <a:rPr lang="en-US" sz="2800" i="1" dirty="0">
                <a:latin typeface="Bahnschrift SemiBold" panose="020B0502040204020203" pitchFamily="34" charset="0"/>
              </a:rPr>
              <a:t>Land Settlement Agency </a:t>
            </a:r>
            <a:r>
              <a:rPr lang="en-US" sz="2600" dirty="0">
                <a:latin typeface="Bahnschrift SemiBold" panose="020B0502040204020203" pitchFamily="34" charset="0"/>
              </a:rPr>
              <a:t>distributed 25 Deeds  of Lease to beneficiaries of the Government Aided Self-Help Housing Programme.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4365104"/>
            <a:ext cx="1774090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1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25E29E-7401-42CB-8B42-F5569E8D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260648"/>
            <a:ext cx="8980497" cy="4673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5929F-8EE7-4C24-A534-CCB5529BECD1}"/>
              </a:ext>
            </a:extLst>
          </p:cNvPr>
          <p:cNvSpPr txBox="1"/>
          <p:nvPr/>
        </p:nvSpPr>
        <p:spPr>
          <a:xfrm>
            <a:off x="2205980" y="5157192"/>
            <a:ext cx="831687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>
                <a:latin typeface="Bahnschrift SemiBold" panose="020B0502040204020203" pitchFamily="34" charset="0"/>
              </a:rPr>
              <a:t>On September 16, 2022, the </a:t>
            </a:r>
            <a:r>
              <a:rPr lang="en-US" sz="2800" i="1" dirty="0">
                <a:latin typeface="Bahnschrift SemiBold" panose="020B0502040204020203" pitchFamily="34" charset="0"/>
              </a:rPr>
              <a:t>East Port of Spain Development Company</a:t>
            </a:r>
            <a:r>
              <a:rPr lang="en-US" sz="2800" dirty="0">
                <a:latin typeface="Bahnschrift SemiBold" panose="020B0502040204020203" pitchFamily="34" charset="0"/>
              </a:rPr>
              <a:t> </a:t>
            </a:r>
            <a:r>
              <a:rPr lang="en-US" sz="2600" dirty="0">
                <a:latin typeface="Bahnschrift SemiBold" panose="020B0502040204020203" pitchFamily="34" charset="0"/>
              </a:rPr>
              <a:t>- an Agency of the Ministry  of  Housing  and  Urban  Development was out in full  force driving a beach clean up at Cedros.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8" y="4797152"/>
            <a:ext cx="1770451" cy="18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65929F-8EE7-4C24-A534-CCB5529BECD1}"/>
              </a:ext>
            </a:extLst>
          </p:cNvPr>
          <p:cNvSpPr txBox="1"/>
          <p:nvPr/>
        </p:nvSpPr>
        <p:spPr>
          <a:xfrm>
            <a:off x="2133972" y="5237145"/>
            <a:ext cx="8316876" cy="156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>
                <a:latin typeface="Bahnschrift SemiBold" panose="020B0502040204020203" pitchFamily="34" charset="0"/>
              </a:rPr>
              <a:t>On September 19, 2022, the Ministry of Housing and Urban Development through its Agency, the </a:t>
            </a:r>
            <a:r>
              <a:rPr lang="en-US" sz="2800" i="1" dirty="0">
                <a:latin typeface="Bahnschrift SemiBold" panose="020B0502040204020203" pitchFamily="34" charset="0"/>
              </a:rPr>
              <a:t>HDC</a:t>
            </a:r>
            <a:r>
              <a:rPr lang="en-US" sz="2600" dirty="0">
                <a:latin typeface="Bahnschrift SemiBold" panose="020B0502040204020203" pitchFamily="34" charset="0"/>
              </a:rPr>
              <a:t>, turned the Sod for 58 Rental Units at </a:t>
            </a:r>
          </a:p>
          <a:p>
            <a:pPr algn="ctr">
              <a:lnSpc>
                <a:spcPct val="90000"/>
              </a:lnSpc>
            </a:pPr>
            <a:r>
              <a:rPr lang="en-US" sz="2600" dirty="0">
                <a:latin typeface="Bahnschrift SemiBold" panose="020B0502040204020203" pitchFamily="34" charset="0"/>
              </a:rPr>
              <a:t>Beetham Gardens.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C54C6-34DF-4F11-BDCD-55DB44AA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34" y="404664"/>
            <a:ext cx="9759752" cy="4606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4725144"/>
            <a:ext cx="1820524" cy="19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1DC9B8-12B3-4711-9DF5-9D63A247880B}"/>
              </a:ext>
            </a:extLst>
          </p:cNvPr>
          <p:cNvSpPr txBox="1"/>
          <p:nvPr/>
        </p:nvSpPr>
        <p:spPr>
          <a:xfrm>
            <a:off x="1239837" y="5094327"/>
            <a:ext cx="100811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0E42C-7151-4E96-BC77-ECE64BCC0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98" r="734" b="2392"/>
          <a:stretch/>
        </p:blipFill>
        <p:spPr>
          <a:xfrm>
            <a:off x="1304753" y="314262"/>
            <a:ext cx="9951288" cy="4481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982746-365E-4B86-90CF-7A7B2E6E0538}"/>
              </a:ext>
            </a:extLst>
          </p:cNvPr>
          <p:cNvSpPr/>
          <p:nvPr/>
        </p:nvSpPr>
        <p:spPr>
          <a:xfrm>
            <a:off x="2099372" y="4972381"/>
            <a:ext cx="878497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Bahnschrift SemiBold" panose="020B0502040204020203" pitchFamily="34" charset="0"/>
              </a:rPr>
              <a:t>On September 20, 2022, the Ministry of Housing and Urban Development through the </a:t>
            </a:r>
            <a:r>
              <a:rPr lang="en-US" sz="2800" i="1" dirty="0">
                <a:latin typeface="Bahnschrift SemiBold" panose="020B0502040204020203" pitchFamily="34" charset="0"/>
              </a:rPr>
              <a:t>HDC’s- A Home for Christmas </a:t>
            </a:r>
            <a:r>
              <a:rPr lang="en-US" sz="2600" dirty="0">
                <a:latin typeface="Bahnschrift SemiBold" panose="020B0502040204020203" pitchFamily="34" charset="0"/>
              </a:rPr>
              <a:t>programme distributed keys to 45 new homeowners at </a:t>
            </a:r>
          </a:p>
          <a:p>
            <a:pPr algn="ctr"/>
            <a:r>
              <a:rPr lang="en-US" sz="2600" dirty="0">
                <a:latin typeface="Bahnschrift SemiBold" panose="020B0502040204020203" pitchFamily="34" charset="0"/>
              </a:rPr>
              <a:t>Heron Court, Malabar.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4618530"/>
            <a:ext cx="1825887" cy="19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95C3AD-15E8-4376-BB9B-B3174A75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735548" y="6378355"/>
            <a:ext cx="177425" cy="183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97EB5-6735-45F9-916C-5BD298474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637" y="6040546"/>
            <a:ext cx="141593" cy="192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8743A-C54A-473C-B76F-55394E8B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723" y="6055678"/>
            <a:ext cx="177435" cy="177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17168-32B9-43C7-BED1-B0876C717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723" y="6369173"/>
            <a:ext cx="195755" cy="201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5FAD62-8782-42E5-9D08-800D3D58D838}"/>
              </a:ext>
            </a:extLst>
          </p:cNvPr>
          <p:cNvSpPr/>
          <p:nvPr/>
        </p:nvSpPr>
        <p:spPr>
          <a:xfrm>
            <a:off x="8182644" y="6316042"/>
            <a:ext cx="1790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TT" sz="1400" dirty="0">
                <a:latin typeface="Calibri"/>
              </a:rPr>
              <a:t>www.housing.gov.tt</a:t>
            </a:r>
            <a:r>
              <a:rPr lang="en-TT" sz="1100" dirty="0">
                <a:latin typeface="Calibri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1833D-E54C-4E4C-B0D6-3070020943F1}"/>
              </a:ext>
            </a:extLst>
          </p:cNvPr>
          <p:cNvSpPr/>
          <p:nvPr/>
        </p:nvSpPr>
        <p:spPr>
          <a:xfrm>
            <a:off x="9822929" y="5975377"/>
            <a:ext cx="1385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1400" dirty="0">
                <a:latin typeface="Calibri"/>
              </a:rPr>
              <a:t>@housingtt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2029C-20D3-414F-AF85-BC210B629258}"/>
              </a:ext>
            </a:extLst>
          </p:cNvPr>
          <p:cNvSpPr/>
          <p:nvPr/>
        </p:nvSpPr>
        <p:spPr>
          <a:xfrm>
            <a:off x="9973250" y="6298282"/>
            <a:ext cx="11876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TT" sz="1400" dirty="0">
                <a:latin typeface="Calibri"/>
              </a:rPr>
              <a:t>@housing_tt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D375C-00ED-4A53-8E9E-6CE59A7AC973}"/>
              </a:ext>
            </a:extLst>
          </p:cNvPr>
          <p:cNvSpPr txBox="1"/>
          <p:nvPr/>
        </p:nvSpPr>
        <p:spPr>
          <a:xfrm>
            <a:off x="2865262" y="1043452"/>
            <a:ext cx="687348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Bahnschrift SemiBold" panose="020B0502040204020203" pitchFamily="34" charset="0"/>
              </a:rPr>
              <a:t>Did you know </a:t>
            </a:r>
            <a:r>
              <a:rPr lang="en-US" sz="2000" dirty="0">
                <a:latin typeface="Bahnschrift SemiBold" panose="020B0502040204020203" pitchFamily="34" charset="0"/>
              </a:rPr>
              <a:t>that the Housing Programme Facilitation and Implementation Unit of the Ministry administers a                    non-refundable Home Improvement Grant of $15,000.00 to low income households, to assist with basic repairs and upgrades to enhance their living conditions? </a:t>
            </a:r>
          </a:p>
          <a:p>
            <a:pPr algn="ctr">
              <a:lnSpc>
                <a:spcPct val="90000"/>
              </a:lnSpc>
            </a:pPr>
            <a:endParaRPr lang="en-US" sz="2000" dirty="0">
              <a:latin typeface="Bahnschrift SemiBold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endParaRPr lang="en-US" sz="2000" dirty="0">
              <a:latin typeface="Bahnschrift SemiBold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Bahnschrift SemiBold" panose="020B0502040204020203" pitchFamily="34" charset="0"/>
              </a:rPr>
              <a:t>Call us at 623-4663 ext. 2054, or visit </a:t>
            </a:r>
            <a:r>
              <a:rPr lang="en-US" sz="2000" dirty="0">
                <a:latin typeface="Bahnschrift SemiBold" panose="020B0502040204020203" pitchFamily="34" charset="0"/>
                <a:hlinkClick r:id="rId6"/>
              </a:rPr>
              <a:t>www.housing.gov.tt</a:t>
            </a:r>
            <a:r>
              <a:rPr lang="en-US" sz="2000" dirty="0">
                <a:latin typeface="Bahnschrift SemiBold" panose="020B0502040204020203" pitchFamily="34" charset="0"/>
              </a:rPr>
              <a:t> for further details.  </a:t>
            </a:r>
            <a:endParaRPr lang="en-TT" sz="2000" dirty="0">
              <a:latin typeface="Bahnschrift SemiBol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780928"/>
            <a:ext cx="2915432" cy="30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BC3385-8971-4BF0-B822-CA2AA60ADCBC}"/>
              </a:ext>
            </a:extLst>
          </p:cNvPr>
          <p:cNvSpPr/>
          <p:nvPr/>
        </p:nvSpPr>
        <p:spPr>
          <a:xfrm>
            <a:off x="2826683" y="2420888"/>
            <a:ext cx="7222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...and those were this week’s highlights!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5C3AD-15E8-4376-BB9B-B3174A75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735548" y="6378355"/>
            <a:ext cx="177425" cy="183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97EB5-6735-45F9-916C-5BD298474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637" y="6040546"/>
            <a:ext cx="141593" cy="192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8743A-C54A-473C-B76F-55394E8B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723" y="6055678"/>
            <a:ext cx="177435" cy="177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17168-32B9-43C7-BED1-B0876C717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723" y="6369173"/>
            <a:ext cx="195755" cy="201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5FAD62-8782-42E5-9D08-800D3D58D838}"/>
              </a:ext>
            </a:extLst>
          </p:cNvPr>
          <p:cNvSpPr/>
          <p:nvPr/>
        </p:nvSpPr>
        <p:spPr>
          <a:xfrm>
            <a:off x="8182644" y="6316042"/>
            <a:ext cx="1790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TT" sz="1400" dirty="0">
                <a:latin typeface="Calibri"/>
              </a:rPr>
              <a:t>www.housing.gov.tt</a:t>
            </a:r>
            <a:r>
              <a:rPr lang="en-TT" sz="1100" dirty="0">
                <a:latin typeface="Calibri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1833D-E54C-4E4C-B0D6-3070020943F1}"/>
              </a:ext>
            </a:extLst>
          </p:cNvPr>
          <p:cNvSpPr/>
          <p:nvPr/>
        </p:nvSpPr>
        <p:spPr>
          <a:xfrm>
            <a:off x="9822929" y="5975377"/>
            <a:ext cx="1385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1400" dirty="0">
                <a:latin typeface="Calibri"/>
              </a:rPr>
              <a:t>@housingtt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2029C-20D3-414F-AF85-BC210B629258}"/>
              </a:ext>
            </a:extLst>
          </p:cNvPr>
          <p:cNvSpPr/>
          <p:nvPr/>
        </p:nvSpPr>
        <p:spPr>
          <a:xfrm>
            <a:off x="9973250" y="6298282"/>
            <a:ext cx="11876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TT" sz="1400" dirty="0">
                <a:latin typeface="Calibri"/>
              </a:rPr>
              <a:t>@housing_tt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4" y="3453319"/>
            <a:ext cx="2915432" cy="30897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06755" y="275489"/>
            <a:ext cx="7128793" cy="1409495"/>
            <a:chOff x="2205980" y="147297"/>
            <a:chExt cx="7128793" cy="14094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2D694D-6312-4A69-9F47-1E9BEDE66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 contrast="-40000"/>
                      </a14:imgEffect>
                    </a14:imgLayer>
                  </a14:imgProps>
                </a:ext>
              </a:extLst>
            </a:blip>
            <a:srcRect l="19245"/>
            <a:stretch/>
          </p:blipFill>
          <p:spPr>
            <a:xfrm>
              <a:off x="3718149" y="386960"/>
              <a:ext cx="5616624" cy="11391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2D694D-6312-4A69-9F47-1E9BEDE66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r="81591"/>
            <a:stretch/>
          </p:blipFill>
          <p:spPr>
            <a:xfrm>
              <a:off x="2205980" y="147297"/>
              <a:ext cx="1584176" cy="1409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1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Red Radial 16x9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95.potx" id="{50B211C3-0308-4A23-B662-EA2AE6F4DF70}" vid="{1581190B-70AB-4E5E-B6DA-D42AF0078983}"/>
    </a:ext>
  </a:extLst>
</a:theme>
</file>

<file path=ppt/theme/theme2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Red radial lines presentation (widescreen)</Template>
  <TotalTime>141</TotalTime>
  <Words>237</Words>
  <Application>Microsoft Office PowerPoint</Application>
  <PresentationFormat>Custom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Bahnschrift SemiBold</vt:lpstr>
      <vt:lpstr>Calibri</vt:lpstr>
      <vt:lpstr>Cambria</vt:lpstr>
      <vt:lpstr>Red Radial 16x9</vt:lpstr>
      <vt:lpstr>Weekly highlights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in review</dc:title>
  <dc:creator>Nicole Davis</dc:creator>
  <cp:lastModifiedBy>Nicole Davis</cp:lastModifiedBy>
  <cp:revision>35</cp:revision>
  <dcterms:created xsi:type="dcterms:W3CDTF">2022-09-23T14:01:50Z</dcterms:created>
  <dcterms:modified xsi:type="dcterms:W3CDTF">2022-09-26T17:56:37Z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